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8" r:id="rId1"/>
  </p:sldMasterIdLst>
  <p:sldIdLst>
    <p:sldId id="256" r:id="rId2"/>
    <p:sldId id="267" r:id="rId3"/>
    <p:sldId id="265" r:id="rId4"/>
    <p:sldId id="270" r:id="rId5"/>
    <p:sldId id="279" r:id="rId6"/>
    <p:sldId id="280" r:id="rId7"/>
    <p:sldId id="281" r:id="rId8"/>
    <p:sldId id="282" r:id="rId9"/>
    <p:sldId id="283" r:id="rId10"/>
    <p:sldId id="284" r:id="rId11"/>
    <p:sldId id="263" r:id="rId12"/>
  </p:sldIdLst>
  <p:sldSz cx="12192000" cy="6858000"/>
  <p:notesSz cx="6889750" cy="100218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3/13/2024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925116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smtClean="0"/>
              <a:t>3/13/2024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8986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smtClean="0"/>
              <a:t>3/13/2024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1073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smtClean="0"/>
              <a:t>3/13/2024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1058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3/13/2024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75361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smtClean="0"/>
              <a:t>3/13/2024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9670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smtClean="0"/>
              <a:t>3/13/2024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6267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smtClean="0"/>
              <a:t>3/13/2024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1477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smtClean="0"/>
              <a:t>3/13/2024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3856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smtClean="0"/>
              <a:t>3/13/2024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4269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dirty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smtClean="0"/>
              <a:t>3/13/2024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7629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smtClean="0"/>
              <a:t>3/13/2024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307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colpolsocv@colpolsoccv.es" TargetMode="External"/><Relationship Id="rId2" Type="http://schemas.openxmlformats.org/officeDocument/2006/relationships/hyperlink" Target="http://www.colpolsoccv.es/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colpolsoccv.es/yaiza-perez-alonso" TargetMode="External"/><Relationship Id="rId3" Type="http://schemas.openxmlformats.org/officeDocument/2006/relationships/hyperlink" Target="http://colpolsoccv.es/julia-sanchis-sanchez" TargetMode="External"/><Relationship Id="rId7" Type="http://schemas.openxmlformats.org/officeDocument/2006/relationships/hyperlink" Target="http://colpolsoccv.es/francisco-lopez-y-segarra" TargetMode="External"/><Relationship Id="rId2" Type="http://schemas.openxmlformats.org/officeDocument/2006/relationships/hyperlink" Target="http://colpolsoccv.es/jose-ferrandiz-lozano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colpolsoccv.es/ismael-navarro-molto" TargetMode="External"/><Relationship Id="rId11" Type="http://schemas.openxmlformats.org/officeDocument/2006/relationships/hyperlink" Target="http://colpolsoccv.es/santiago-pardilla-fernandez" TargetMode="External"/><Relationship Id="rId5" Type="http://schemas.openxmlformats.org/officeDocument/2006/relationships/hyperlink" Target="http://colpolsoccv.es/idoia-arreaza-aguilera" TargetMode="External"/><Relationship Id="rId10" Type="http://schemas.openxmlformats.org/officeDocument/2006/relationships/hyperlink" Target="http://colpolsoccv.es/elena-llorca-asensi" TargetMode="External"/><Relationship Id="rId4" Type="http://schemas.openxmlformats.org/officeDocument/2006/relationships/hyperlink" Target="http://colpolsoccv.es/juan-manuel-saez-diaz" TargetMode="External"/><Relationship Id="rId9" Type="http://schemas.openxmlformats.org/officeDocument/2006/relationships/hyperlink" Target="http://colpolsoccv.es/salma-cantos-salah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lpolsoccv.es/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C7FF834-B204-4967-8D47-8BB36EAF0E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12192000" cy="68580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780A22D-61EA-43E3-BD94-3E39CF9021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918509"/>
            <a:ext cx="12192000" cy="193949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10658173-4D3E-5866-E102-BBB70C057E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" y="528639"/>
            <a:ext cx="10535920" cy="4024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ítulo 4">
            <a:extLst>
              <a:ext uri="{FF2B5EF4-FFF2-40B4-BE49-F238E27FC236}">
                <a16:creationId xmlns:a16="http://schemas.microsoft.com/office/drawing/2014/main" id="{39A95C02-E15A-31BD-95C0-EDDB35D10C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95120" y="4918509"/>
            <a:ext cx="8991600" cy="1645920"/>
          </a:xfrm>
        </p:spPr>
        <p:txBody>
          <a:bodyPr>
            <a:normAutofit fontScale="90000"/>
          </a:bodyPr>
          <a:lstStyle/>
          <a:p>
            <a:r>
              <a:rPr lang="es-ES" dirty="0"/>
              <a:t>JORNADA COLEGIO PROFESIONAL ESTUDIANTES DE CIENCIAS POLÍTICAS DE LA UMH-SALESAS ORIHUELA</a:t>
            </a:r>
            <a:br>
              <a:rPr lang="es-ES" dirty="0"/>
            </a:br>
            <a:r>
              <a:rPr lang="es-ES" sz="1300" dirty="0"/>
              <a:t>MARZO 2024</a:t>
            </a:r>
          </a:p>
        </p:txBody>
      </p:sp>
    </p:spTree>
    <p:extLst>
      <p:ext uri="{BB962C8B-B14F-4D97-AF65-F5344CB8AC3E}">
        <p14:creationId xmlns:p14="http://schemas.microsoft.com/office/powerpoint/2010/main" val="11431430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F87294F-938A-0BE5-CB84-6540BA0939A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B9409EBB-82A1-4D6E-595C-11FEE2D1E07E}"/>
              </a:ext>
            </a:extLst>
          </p:cNvPr>
          <p:cNvSpPr txBox="1"/>
          <p:nvPr/>
        </p:nvSpPr>
        <p:spPr>
          <a:xfrm>
            <a:off x="638175" y="419100"/>
            <a:ext cx="10491787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III. </a:t>
            </a:r>
            <a:r>
              <a:rPr lang="es-ES" u="sng" dirty="0"/>
              <a:t>Ayuntamientos: </a:t>
            </a:r>
            <a:r>
              <a:rPr lang="es-ES" dirty="0"/>
              <a:t>Las ciudades de más de 20.000 habitantes suelen tener una Agencia de Desarrollo Local, esta área es muy interesante para los politólogos porque pueden desplegar sus conocimientos y habilidades en el estudio y análisis del desarrollo del municipio para realizar acciones de promoción relacionadas con empleo, emprendimiento, igualdad, formación, en definitiva, todo lo relacionado con el desarrollo de la economía local.</a:t>
            </a:r>
          </a:p>
          <a:p>
            <a:endParaRPr lang="es-ES" dirty="0"/>
          </a:p>
          <a:p>
            <a:endParaRPr lang="es-ES" b="1" dirty="0"/>
          </a:p>
          <a:p>
            <a:r>
              <a:rPr lang="es-ES" b="1" dirty="0"/>
              <a:t>CONCLUSIONES-REFLEXIONES</a:t>
            </a:r>
          </a:p>
          <a:p>
            <a:endParaRPr lang="es-ES" dirty="0"/>
          </a:p>
          <a:p>
            <a:pPr marL="285750" indent="-285750">
              <a:buFontTx/>
              <a:buChar char="-"/>
            </a:pPr>
            <a:r>
              <a:rPr lang="es-ES" dirty="0"/>
              <a:t>Las empresas y la sociedad, en general, desconoce para que sirve un politólogo o sociólogo, en Madrid y Barcelona más, en el Levante mucho menos.</a:t>
            </a:r>
          </a:p>
          <a:p>
            <a:pPr marL="285750" indent="-285750">
              <a:buFontTx/>
              <a:buChar char="-"/>
            </a:pPr>
            <a:r>
              <a:rPr lang="es-ES" dirty="0"/>
              <a:t>Los colegios profesionales de Psicología, Trabajo Social y Educación social siempre aparece en cualquier oferta pública de empleo autonómico o local, los sociólogos y politólogos no.</a:t>
            </a:r>
          </a:p>
          <a:p>
            <a:endParaRPr lang="es-ES" dirty="0"/>
          </a:p>
          <a:p>
            <a:r>
              <a:rPr lang="es-ES" dirty="0"/>
              <a:t>CASO AYUNTAMIENTO DE OLIVA 2023</a:t>
            </a:r>
          </a:p>
          <a:p>
            <a:pPr marL="285750" indent="-285750">
              <a:buFontTx/>
              <a:buChar char="-"/>
            </a:pPr>
            <a:endParaRPr lang="es-ES" dirty="0"/>
          </a:p>
          <a:p>
            <a:r>
              <a:rPr lang="es-ES" dirty="0"/>
              <a:t>Presentación del Recurso de Reposición contra el </a:t>
            </a:r>
            <a:r>
              <a:rPr lang="es-ES" dirty="0" err="1"/>
              <a:t>Ayto</a:t>
            </a:r>
            <a:r>
              <a:rPr lang="es-ES" dirty="0"/>
              <a:t> de Oliva (Valencia) por una plaza de técnico de igualdad que excluía a Sociólogos, incluía trabajo social, educador social y psicólogos.</a:t>
            </a:r>
          </a:p>
          <a:p>
            <a:r>
              <a:rPr lang="es-ES" dirty="0"/>
              <a:t>Número de colegiados Colegio de Psicología de la Comunidad Valenciana: 6.500.</a:t>
            </a:r>
          </a:p>
          <a:p>
            <a:endParaRPr lang="es-ES" dirty="0"/>
          </a:p>
          <a:p>
            <a:r>
              <a:rPr lang="es-ES" b="1" dirty="0"/>
              <a:t>SIN COLEGIADOS ES IMPOSIBLE DEFENDER LA PROFESIÓN Y MEJORAR LA EMPLEABILIDAD DE LOS POLITÓLOGOS Y SOCIÓLOGOS</a:t>
            </a:r>
          </a:p>
          <a:p>
            <a:endParaRPr lang="es-ES" dirty="0"/>
          </a:p>
          <a:p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502084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8DBDCCCF-85ED-49FB-A664-9A1CFDE06EAD}"/>
              </a:ext>
            </a:extLst>
          </p:cNvPr>
          <p:cNvSpPr txBox="1"/>
          <p:nvPr/>
        </p:nvSpPr>
        <p:spPr>
          <a:xfrm>
            <a:off x="450979" y="447870"/>
            <a:ext cx="1165529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/>
              <a:t>COLEGIO DE POLITOLOGÍA Y SOCIOLOGÍA DE LA COMUNIDAD VALENCIANA</a:t>
            </a:r>
            <a:endParaRPr lang="es-ES" sz="2400" dirty="0">
              <a:hlinkClick r:id="rId2"/>
            </a:endParaRPr>
          </a:p>
          <a:p>
            <a:endParaRPr lang="es-ES" dirty="0">
              <a:hlinkClick r:id="rId2"/>
            </a:endParaRPr>
          </a:p>
          <a:p>
            <a:r>
              <a:rPr lang="es-ES" sz="4000" dirty="0">
                <a:hlinkClick r:id="rId2"/>
              </a:rPr>
              <a:t>www.colpolsoccv.es</a:t>
            </a:r>
            <a:endParaRPr lang="es-ES" sz="4000" dirty="0"/>
          </a:p>
          <a:p>
            <a:r>
              <a:rPr lang="es-ES" sz="2800" dirty="0"/>
              <a:t>Cuota anual Colegio: 72 euros</a:t>
            </a:r>
          </a:p>
          <a:p>
            <a:r>
              <a:rPr lang="es-ES" sz="2800" dirty="0"/>
              <a:t>Recién egresados: 50% cuota (36 euros primer año)</a:t>
            </a:r>
          </a:p>
          <a:p>
            <a:endParaRPr lang="es-ES" sz="2800" dirty="0"/>
          </a:p>
          <a:p>
            <a:r>
              <a:rPr lang="es-ES" sz="4000" dirty="0"/>
              <a:t>Info y colegiación: </a:t>
            </a:r>
            <a:r>
              <a:rPr lang="es-ES" sz="4000" dirty="0">
                <a:hlinkClick r:id="rId3"/>
              </a:rPr>
              <a:t>colpolsocv@colpolsoccv.es</a:t>
            </a:r>
            <a:endParaRPr lang="es-ES" sz="4000" dirty="0"/>
          </a:p>
          <a:p>
            <a:endParaRPr lang="es-ES" sz="4000" dirty="0"/>
          </a:p>
          <a:p>
            <a:endParaRPr lang="es-ES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E5330800-229F-48B5-9227-16184D6A4651}"/>
              </a:ext>
            </a:extLst>
          </p:cNvPr>
          <p:cNvSpPr txBox="1"/>
          <p:nvPr/>
        </p:nvSpPr>
        <p:spPr>
          <a:xfrm>
            <a:off x="4614667" y="5556806"/>
            <a:ext cx="332791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000" dirty="0"/>
              <a:t>¡Muchas gracias!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838019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6302F636-A431-4BC5-995F-5BE61E1FD62F}"/>
              </a:ext>
            </a:extLst>
          </p:cNvPr>
          <p:cNvSpPr txBox="1">
            <a:spLocks/>
          </p:cNvSpPr>
          <p:nvPr/>
        </p:nvSpPr>
        <p:spPr bwMode="black">
          <a:xfrm>
            <a:off x="2231136" y="367533"/>
            <a:ext cx="7729728" cy="556198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800" dirty="0"/>
              <a:t>JUNTA ACTUAL DEL COLEGIO COMUNIDAD VALENCIANA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85D21C8F-64B2-85DF-6F37-DF36132EECF9}"/>
              </a:ext>
            </a:extLst>
          </p:cNvPr>
          <p:cNvSpPr txBox="1"/>
          <p:nvPr/>
        </p:nvSpPr>
        <p:spPr>
          <a:xfrm>
            <a:off x="1581150" y="1166843"/>
            <a:ext cx="7562850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b="1" dirty="0">
                <a:effectLst/>
                <a:latin typeface="var(--dynamico--title-font)"/>
              </a:rPr>
              <a:t>Junta de Gobierno</a:t>
            </a:r>
          </a:p>
          <a:p>
            <a:pPr algn="l"/>
            <a:r>
              <a:rPr lang="es-ES" b="0" i="0" dirty="0">
                <a:effectLst/>
                <a:latin typeface="Ubuntu" panose="020B0504030602030204" pitchFamily="34" charset="0"/>
              </a:rPr>
              <a:t>Decano: </a:t>
            </a:r>
            <a:r>
              <a:rPr lang="es-ES" b="0" i="0" u="sng" dirty="0">
                <a:effectLst/>
                <a:latin typeface="Ubuntu" panose="020B0504030602030204" pitchFamily="34" charset="0"/>
                <a:hlinkClick r:id="rId2"/>
              </a:rPr>
              <a:t>José Ferrándiz Lozano</a:t>
            </a:r>
            <a:br>
              <a:rPr lang="es-ES" b="0" i="0" dirty="0">
                <a:effectLst/>
                <a:latin typeface="Ubuntu" panose="020B0504030602030204" pitchFamily="34" charset="0"/>
              </a:rPr>
            </a:br>
            <a:r>
              <a:rPr lang="es-ES" b="0" i="0" dirty="0">
                <a:effectLst/>
                <a:latin typeface="Ubuntu" panose="020B0504030602030204" pitchFamily="34" charset="0"/>
              </a:rPr>
              <a:t>Secretaria: </a:t>
            </a:r>
            <a:r>
              <a:rPr lang="es-ES" b="0" i="0" u="sng" dirty="0">
                <a:effectLst/>
                <a:latin typeface="Ubuntu" panose="020B0504030602030204" pitchFamily="34" charset="0"/>
                <a:hlinkClick r:id="rId3"/>
              </a:rPr>
              <a:t>Júlia Sanchis Sánchez</a:t>
            </a:r>
            <a:br>
              <a:rPr lang="es-ES" b="0" i="0" dirty="0">
                <a:effectLst/>
                <a:latin typeface="Ubuntu" panose="020B0504030602030204" pitchFamily="34" charset="0"/>
              </a:rPr>
            </a:br>
            <a:r>
              <a:rPr lang="es-ES" b="0" i="0" dirty="0">
                <a:effectLst/>
                <a:latin typeface="Ubuntu" panose="020B0504030602030204" pitchFamily="34" charset="0"/>
              </a:rPr>
              <a:t>Tesorero: </a:t>
            </a:r>
            <a:r>
              <a:rPr lang="es-ES" b="0" i="0" u="sng" dirty="0">
                <a:effectLst/>
                <a:latin typeface="Ubuntu" panose="020B0504030602030204" pitchFamily="34" charset="0"/>
                <a:hlinkClick r:id="rId4"/>
              </a:rPr>
              <a:t>Juan Manuel Sáez Díaz</a:t>
            </a:r>
            <a:br>
              <a:rPr lang="es-ES" b="0" i="0" dirty="0">
                <a:effectLst/>
                <a:latin typeface="Ubuntu" panose="020B0504030602030204" pitchFamily="34" charset="0"/>
              </a:rPr>
            </a:br>
            <a:r>
              <a:rPr lang="es-ES" b="0" i="0" dirty="0">
                <a:effectLst/>
                <a:latin typeface="Ubuntu" panose="020B0504030602030204" pitchFamily="34" charset="0"/>
              </a:rPr>
              <a:t>Vicedecana de la provincia de Valencia: </a:t>
            </a:r>
            <a:r>
              <a:rPr lang="es-ES" b="0" i="0" u="sng" dirty="0">
                <a:effectLst/>
                <a:latin typeface="Ubuntu" panose="020B0504030602030204" pitchFamily="34" charset="0"/>
                <a:hlinkClick r:id="rId5"/>
              </a:rPr>
              <a:t>Idoia Arreaza Aguilera</a:t>
            </a:r>
            <a:br>
              <a:rPr lang="es-ES" b="0" i="0" dirty="0">
                <a:effectLst/>
                <a:latin typeface="Ubuntu" panose="020B0504030602030204" pitchFamily="34" charset="0"/>
              </a:rPr>
            </a:br>
            <a:r>
              <a:rPr lang="es-ES" b="0" i="0" dirty="0">
                <a:effectLst/>
                <a:latin typeface="Ubuntu" panose="020B0504030602030204" pitchFamily="34" charset="0"/>
              </a:rPr>
              <a:t>Vicedecano de la provincia de Alicante: </a:t>
            </a:r>
            <a:r>
              <a:rPr lang="es-ES" b="0" i="0" u="sng" dirty="0">
                <a:effectLst/>
                <a:latin typeface="Ubuntu" panose="020B0504030602030204" pitchFamily="34" charset="0"/>
                <a:hlinkClick r:id="rId6"/>
              </a:rPr>
              <a:t>Ismael Navarro Moltó</a:t>
            </a:r>
            <a:br>
              <a:rPr lang="es-ES" b="0" i="0" dirty="0">
                <a:effectLst/>
                <a:latin typeface="Ubuntu" panose="020B0504030602030204" pitchFamily="34" charset="0"/>
              </a:rPr>
            </a:br>
            <a:r>
              <a:rPr lang="es-ES" b="0" i="0" dirty="0">
                <a:effectLst/>
                <a:latin typeface="Ubuntu" panose="020B0504030602030204" pitchFamily="34" charset="0"/>
              </a:rPr>
              <a:t>Vicedecano de la provincia de Castellón: </a:t>
            </a:r>
            <a:r>
              <a:rPr lang="es-ES" b="0" i="0" u="sng" dirty="0">
                <a:effectLst/>
                <a:latin typeface="Ubuntu" panose="020B0504030602030204" pitchFamily="34" charset="0"/>
                <a:hlinkClick r:id="rId7"/>
              </a:rPr>
              <a:t>Francisco López Segarra</a:t>
            </a:r>
            <a:br>
              <a:rPr lang="es-ES" b="0" i="0" dirty="0">
                <a:effectLst/>
                <a:latin typeface="Ubuntu" panose="020B0504030602030204" pitchFamily="34" charset="0"/>
              </a:rPr>
            </a:br>
            <a:r>
              <a:rPr lang="es-ES" b="0" i="0" dirty="0">
                <a:effectLst/>
                <a:latin typeface="Ubuntu" panose="020B0504030602030204" pitchFamily="34" charset="0"/>
              </a:rPr>
              <a:t>Vocal de la provincia de Valencia: </a:t>
            </a:r>
            <a:r>
              <a:rPr lang="es-ES" b="0" i="0" u="sng" dirty="0">
                <a:effectLst/>
                <a:latin typeface="Ubuntu" panose="020B0504030602030204" pitchFamily="34" charset="0"/>
                <a:hlinkClick r:id="rId8"/>
              </a:rPr>
              <a:t>Yaiza Pérez Alonso</a:t>
            </a:r>
            <a:br>
              <a:rPr lang="es-ES" b="0" i="0" dirty="0">
                <a:effectLst/>
                <a:latin typeface="Ubuntu" panose="020B0504030602030204" pitchFamily="34" charset="0"/>
              </a:rPr>
            </a:br>
            <a:r>
              <a:rPr lang="es-ES" b="0" i="0" dirty="0">
                <a:effectLst/>
                <a:latin typeface="Ubuntu" panose="020B0504030602030204" pitchFamily="34" charset="0"/>
              </a:rPr>
              <a:t>Vocal de la provincia de Valencia: </a:t>
            </a:r>
            <a:r>
              <a:rPr lang="es-ES" b="0" i="0" u="sng" dirty="0">
                <a:effectLst/>
                <a:latin typeface="Ubuntu" panose="020B0504030602030204" pitchFamily="34" charset="0"/>
                <a:hlinkClick r:id="rId9"/>
              </a:rPr>
              <a:t>Salma Cantos </a:t>
            </a:r>
            <a:r>
              <a:rPr lang="es-ES" b="0" i="0" u="sng" dirty="0" err="1">
                <a:effectLst/>
                <a:latin typeface="Ubuntu" panose="020B0504030602030204" pitchFamily="34" charset="0"/>
                <a:hlinkClick r:id="rId9"/>
              </a:rPr>
              <a:t>Salah</a:t>
            </a:r>
            <a:br>
              <a:rPr lang="es-ES" b="0" i="0" dirty="0">
                <a:effectLst/>
                <a:latin typeface="Ubuntu" panose="020B0504030602030204" pitchFamily="34" charset="0"/>
              </a:rPr>
            </a:br>
            <a:r>
              <a:rPr lang="es-ES" b="0" i="0" dirty="0">
                <a:effectLst/>
                <a:latin typeface="Ubuntu" panose="020B0504030602030204" pitchFamily="34" charset="0"/>
              </a:rPr>
              <a:t>Vocal de la provincia de Alicante: </a:t>
            </a:r>
            <a:r>
              <a:rPr lang="es-ES" b="0" i="0" u="sng" dirty="0">
                <a:effectLst/>
                <a:latin typeface="Ubuntu" panose="020B0504030602030204" pitchFamily="34" charset="0"/>
                <a:hlinkClick r:id="rId10"/>
              </a:rPr>
              <a:t>Elena Llorca Asensi</a:t>
            </a:r>
            <a:br>
              <a:rPr lang="es-ES" b="0" i="0" dirty="0">
                <a:effectLst/>
                <a:latin typeface="Ubuntu" panose="020B0504030602030204" pitchFamily="34" charset="0"/>
              </a:rPr>
            </a:br>
            <a:r>
              <a:rPr lang="es-ES" b="0" i="0" dirty="0">
                <a:effectLst/>
                <a:latin typeface="Ubuntu" panose="020B0504030602030204" pitchFamily="34" charset="0"/>
              </a:rPr>
              <a:t>Vocal de la provincia de Alicante: </a:t>
            </a:r>
            <a:r>
              <a:rPr lang="es-ES" b="0" i="0" u="sng" dirty="0">
                <a:effectLst/>
                <a:latin typeface="Ubuntu" panose="020B0504030602030204" pitchFamily="34" charset="0"/>
                <a:hlinkClick r:id="rId11"/>
              </a:rPr>
              <a:t>Santiago Pardilla Fernández</a:t>
            </a:r>
            <a:endParaRPr lang="es-ES" b="0" i="0" dirty="0">
              <a:effectLst/>
              <a:latin typeface="Ubuntu" panose="020B0504030602030204" pitchFamily="34" charset="0"/>
            </a:endParaRPr>
          </a:p>
          <a:p>
            <a:pPr algn="l"/>
            <a:r>
              <a:rPr lang="es-ES" b="0" i="0" dirty="0">
                <a:effectLst/>
                <a:latin typeface="Ubuntu" panose="020B0504030602030204" pitchFamily="34" charset="0"/>
              </a:rPr>
              <a:t>Toma de posesión: 21 de julio de 2021.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6502D36D-E382-867A-2814-B72FE4DDF366}"/>
              </a:ext>
            </a:extLst>
          </p:cNvPr>
          <p:cNvSpPr txBox="1"/>
          <p:nvPr/>
        </p:nvSpPr>
        <p:spPr>
          <a:xfrm>
            <a:off x="933450" y="4838700"/>
            <a:ext cx="98774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ACTUALMENTE SOMOS 76 COLEGIADOS </a:t>
            </a:r>
          </a:p>
        </p:txBody>
      </p:sp>
    </p:spTree>
    <p:extLst>
      <p:ext uri="{BB962C8B-B14F-4D97-AF65-F5344CB8AC3E}">
        <p14:creationId xmlns:p14="http://schemas.microsoft.com/office/powerpoint/2010/main" val="8290575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 descr="Casa de piedra&#10;&#10;Descripción generada automáticamente">
            <a:extLst>
              <a:ext uri="{FF2B5EF4-FFF2-40B4-BE49-F238E27FC236}">
                <a16:creationId xmlns:a16="http://schemas.microsoft.com/office/drawing/2014/main" id="{F68A6978-2928-4478-92D2-E8E3314BCB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9003" y="1866127"/>
            <a:ext cx="10283772" cy="3981525"/>
          </a:xfrm>
          <a:prstGeom prst="rect">
            <a:avLst/>
          </a:prstGeom>
        </p:spPr>
      </p:pic>
      <p:sp>
        <p:nvSpPr>
          <p:cNvPr id="3" name="Rectángulo 2">
            <a:extLst>
              <a:ext uri="{FF2B5EF4-FFF2-40B4-BE49-F238E27FC236}">
                <a16:creationId xmlns:a16="http://schemas.microsoft.com/office/drawing/2014/main" id="{87956A4E-1934-4A2D-9E5F-F1FE98B7E08C}"/>
              </a:ext>
            </a:extLst>
          </p:cNvPr>
          <p:cNvSpPr/>
          <p:nvPr/>
        </p:nvSpPr>
        <p:spPr>
          <a:xfrm>
            <a:off x="276105" y="1203648"/>
            <a:ext cx="108395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s-ES" dirty="0">
                <a:latin typeface="Calibri" panose="020F0502020204030204" pitchFamily="34" charset="0"/>
                <a:ea typeface="Times New Roman" panose="02020603050405020304" pitchFamily="18" charset="0"/>
              </a:rPr>
              <a:t>La sede del Colegio se encuentra en las instalaciones de Finca</a:t>
            </a:r>
            <a:r>
              <a:rPr lang="es-ES" dirty="0">
                <a:latin typeface="Calibri" panose="020F0502020204030204" pitchFamily="34" charset="0"/>
                <a:ea typeface="Arial" panose="020B0604020202020204" pitchFamily="34" charset="0"/>
              </a:rPr>
              <a:t> Torre Juana, Av. Pintor Pérez Gil, 16, 03540 Alicante</a:t>
            </a:r>
            <a:endParaRPr lang="es-E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5241A523-273D-4B4F-BB4F-6455AC089185}"/>
              </a:ext>
            </a:extLst>
          </p:cNvPr>
          <p:cNvSpPr txBox="1">
            <a:spLocks/>
          </p:cNvSpPr>
          <p:nvPr/>
        </p:nvSpPr>
        <p:spPr bwMode="black">
          <a:xfrm>
            <a:off x="2156491" y="610129"/>
            <a:ext cx="7729728" cy="453561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800" dirty="0"/>
              <a:t>UBICACIÓN</a:t>
            </a: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E7C74BF8-7517-4EAA-B7E7-22520AB5CA36}"/>
              </a:ext>
            </a:extLst>
          </p:cNvPr>
          <p:cNvSpPr/>
          <p:nvPr/>
        </p:nvSpPr>
        <p:spPr>
          <a:xfrm>
            <a:off x="451678" y="6032363"/>
            <a:ext cx="1128312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s-ES" sz="2400" b="1" dirty="0">
                <a:latin typeface="Calibri" panose="020F0502020204030204" pitchFamily="34" charset="0"/>
                <a:ea typeface="Times New Roman" panose="02020603050405020304" pitchFamily="18" charset="0"/>
              </a:rPr>
              <a:t>Página web (</a:t>
            </a:r>
            <a:r>
              <a:rPr lang="es-ES" sz="2400" b="1" dirty="0">
                <a:latin typeface="Calibri" panose="020F0502020204030204" pitchFamily="34" charset="0"/>
                <a:ea typeface="Times New Roman" panose="02020603050405020304" pitchFamily="18" charset="0"/>
                <a:hlinkClick r:id="rId3"/>
              </a:rPr>
              <a:t>www.colpolsoccv.es</a:t>
            </a:r>
            <a:r>
              <a:rPr lang="es-ES" sz="2400" b="1" dirty="0">
                <a:latin typeface="Calibri" panose="020F0502020204030204" pitchFamily="34" charset="0"/>
                <a:ea typeface="Times New Roman" panose="02020603050405020304" pitchFamily="18" charset="0"/>
              </a:rPr>
              <a:t>)</a:t>
            </a:r>
          </a:p>
          <a:p>
            <a:pPr algn="just">
              <a:spcAft>
                <a:spcPts val="0"/>
              </a:spcAft>
            </a:pPr>
            <a:r>
              <a:rPr lang="es-ES" sz="2400" b="1" dirty="0">
                <a:latin typeface="Calibri" panose="020F0502020204030204" pitchFamily="34" charset="0"/>
                <a:ea typeface="Times New Roman" panose="02020603050405020304" pitchFamily="18" charset="0"/>
              </a:rPr>
              <a:t>Email de contacto (colpolsoccv@colpolsoccv</a:t>
            </a:r>
            <a:r>
              <a:rPr lang="es-ES" sz="1600" dirty="0">
                <a:latin typeface="Calibri" panose="020F0502020204030204" pitchFamily="34" charset="0"/>
                <a:ea typeface="Times New Roman" panose="02020603050405020304" pitchFamily="18" charset="0"/>
              </a:rPr>
              <a:t>.</a:t>
            </a:r>
            <a:r>
              <a:rPr lang="es-ES" sz="2400" b="1" dirty="0">
                <a:latin typeface="Calibri" panose="020F0502020204030204" pitchFamily="34" charset="0"/>
              </a:rPr>
              <a:t>es)</a:t>
            </a:r>
          </a:p>
        </p:txBody>
      </p:sp>
    </p:spTree>
    <p:extLst>
      <p:ext uri="{BB962C8B-B14F-4D97-AF65-F5344CB8AC3E}">
        <p14:creationId xmlns:p14="http://schemas.microsoft.com/office/powerpoint/2010/main" val="36927840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91BB45D3-E960-4DAD-8B0B-B0054E64E9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578953" y="1470896"/>
            <a:ext cx="4270248" cy="534364"/>
          </a:xfrm>
        </p:spPr>
        <p:txBody>
          <a:bodyPr/>
          <a:lstStyle/>
          <a:p>
            <a:r>
              <a:rPr lang="es-ES" dirty="0"/>
              <a:t>Proporcionar formación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2EF7C8E-B504-44BF-888A-5A8CA6C567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28111" y="2124415"/>
            <a:ext cx="4957323" cy="1335444"/>
          </a:xfrm>
        </p:spPr>
        <p:txBody>
          <a:bodyPr>
            <a:normAutofit lnSpcReduction="10000"/>
          </a:bodyPr>
          <a:lstStyle/>
          <a:p>
            <a:r>
              <a:rPr lang="es-ES" dirty="0"/>
              <a:t>Detección necesidades formativas</a:t>
            </a:r>
          </a:p>
          <a:p>
            <a:r>
              <a:rPr lang="es-ES" dirty="0"/>
              <a:t>Organización de cursos</a:t>
            </a:r>
          </a:p>
          <a:p>
            <a:r>
              <a:rPr lang="es-ES" dirty="0"/>
              <a:t>Ventajas en la realización de cursos organizados por terceros</a:t>
            </a:r>
          </a:p>
          <a:p>
            <a:endParaRPr lang="es-ES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EA9E5FF-32AB-47EE-9F99-122506ADC6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807098" y="2160486"/>
            <a:ext cx="4623256" cy="1580554"/>
          </a:xfrm>
        </p:spPr>
        <p:txBody>
          <a:bodyPr>
            <a:normAutofit lnSpcReduction="10000"/>
          </a:bodyPr>
          <a:lstStyle/>
          <a:p>
            <a:r>
              <a:rPr lang="es-ES" dirty="0"/>
              <a:t>Difusión entre empresas y organismos</a:t>
            </a:r>
          </a:p>
          <a:p>
            <a:r>
              <a:rPr lang="es-ES" dirty="0"/>
              <a:t>Publicación de ofertas de trabajo en la web</a:t>
            </a:r>
          </a:p>
          <a:p>
            <a:r>
              <a:rPr lang="es-ES" dirty="0"/>
              <a:t>Impulso a la contratación en el sector público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9CA052BD-355F-418C-9D05-395B5E442E6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83784" y="1612355"/>
            <a:ext cx="2810071" cy="488924"/>
          </a:xfrm>
        </p:spPr>
        <p:txBody>
          <a:bodyPr/>
          <a:lstStyle/>
          <a:p>
            <a:pPr algn="l"/>
            <a:r>
              <a:rPr lang="es-ES" dirty="0"/>
              <a:t>Bolsa empleo</a:t>
            </a:r>
          </a:p>
        </p:txBody>
      </p:sp>
      <p:sp>
        <p:nvSpPr>
          <p:cNvPr id="6" name="Título 5">
            <a:extLst>
              <a:ext uri="{FF2B5EF4-FFF2-40B4-BE49-F238E27FC236}">
                <a16:creationId xmlns:a16="http://schemas.microsoft.com/office/drawing/2014/main" id="{CF3B8B21-D46D-46EF-912F-3B34EDA288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8820" y="440981"/>
            <a:ext cx="7729728" cy="910760"/>
          </a:xfrm>
        </p:spPr>
        <p:txBody>
          <a:bodyPr>
            <a:normAutofit/>
          </a:bodyPr>
          <a:lstStyle/>
          <a:p>
            <a:r>
              <a:rPr lang="es-ES" sz="2400" dirty="0"/>
              <a:t>OBJETIVOS DE UN COLEGIO PROFESIONAL</a:t>
            </a:r>
          </a:p>
        </p:txBody>
      </p:sp>
      <p:sp>
        <p:nvSpPr>
          <p:cNvPr id="9" name="Marcador de texto 1">
            <a:extLst>
              <a:ext uri="{FF2B5EF4-FFF2-40B4-BE49-F238E27FC236}">
                <a16:creationId xmlns:a16="http://schemas.microsoft.com/office/drawing/2014/main" id="{38943AE6-29DC-46F0-80AF-99C6C9DC2625}"/>
              </a:ext>
            </a:extLst>
          </p:cNvPr>
          <p:cNvSpPr txBox="1">
            <a:spLocks/>
          </p:cNvSpPr>
          <p:nvPr/>
        </p:nvSpPr>
        <p:spPr>
          <a:xfrm>
            <a:off x="473374" y="3795927"/>
            <a:ext cx="5840962" cy="488924"/>
          </a:xfrm>
          <a:prstGeom prst="rect">
            <a:avLst/>
          </a:prstGeom>
        </p:spPr>
        <p:txBody>
          <a:bodyPr vert="horz" lIns="91440" tIns="45720" rIns="91440" bIns="45720" rtlCol="0" anchor="b" anchorCtr="1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900" b="0" kern="1200" cap="all" spc="1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900" b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800" b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b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b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ES" dirty="0"/>
              <a:t>Defensa de intereses de la profesión</a:t>
            </a:r>
          </a:p>
        </p:txBody>
      </p:sp>
      <p:sp>
        <p:nvSpPr>
          <p:cNvPr id="10" name="Marcador de contenido 2">
            <a:extLst>
              <a:ext uri="{FF2B5EF4-FFF2-40B4-BE49-F238E27FC236}">
                <a16:creationId xmlns:a16="http://schemas.microsoft.com/office/drawing/2014/main" id="{CA4BC406-DE80-496D-B0BB-1FB6F9B5F8C6}"/>
              </a:ext>
            </a:extLst>
          </p:cNvPr>
          <p:cNvSpPr txBox="1">
            <a:spLocks/>
          </p:cNvSpPr>
          <p:nvPr/>
        </p:nvSpPr>
        <p:spPr>
          <a:xfrm>
            <a:off x="765888" y="4449446"/>
            <a:ext cx="10660224" cy="25967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b="1" dirty="0"/>
              <a:t>Inclusión de perfil </a:t>
            </a:r>
            <a:r>
              <a:rPr lang="es-ES" dirty="0"/>
              <a:t>del colegiado en las convocatorias de empleo públicas</a:t>
            </a:r>
          </a:p>
          <a:p>
            <a:r>
              <a:rPr lang="es-ES" dirty="0"/>
              <a:t>Ejercer acciones que las leyes establezcan para </a:t>
            </a:r>
            <a:r>
              <a:rPr lang="es-ES" b="1" dirty="0"/>
              <a:t>evitar el intrusismo. </a:t>
            </a:r>
          </a:p>
          <a:p>
            <a:r>
              <a:rPr lang="es-ES" dirty="0"/>
              <a:t>Ejercer en su ámbito la </a:t>
            </a:r>
            <a:r>
              <a:rPr lang="es-ES" b="1" dirty="0"/>
              <a:t>representación y defensa profesional</a:t>
            </a:r>
            <a:r>
              <a:rPr lang="es-ES" dirty="0"/>
              <a:t> ante la administración, instituciones, tribunales, entidades y particulares</a:t>
            </a:r>
          </a:p>
          <a:p>
            <a:r>
              <a:rPr lang="es-ES" dirty="0"/>
              <a:t>Participar en los órganos </a:t>
            </a:r>
            <a:r>
              <a:rPr lang="es-ES" b="1" dirty="0"/>
              <a:t>consultivos</a:t>
            </a:r>
            <a:r>
              <a:rPr lang="es-ES" dirty="0"/>
              <a:t> de la administración en la materia nuestra competencia</a:t>
            </a:r>
          </a:p>
        </p:txBody>
      </p:sp>
    </p:spTree>
    <p:extLst>
      <p:ext uri="{BB962C8B-B14F-4D97-AF65-F5344CB8AC3E}">
        <p14:creationId xmlns:p14="http://schemas.microsoft.com/office/powerpoint/2010/main" val="16523188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6684DA-F502-4253-9E2E-AF5C27B974C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/>
              <a:t>Salidas profesionales de CIENCIAS POLÍTICAS</a:t>
            </a:r>
          </a:p>
        </p:txBody>
      </p:sp>
    </p:spTree>
    <p:extLst>
      <p:ext uri="{BB962C8B-B14F-4D97-AF65-F5344CB8AC3E}">
        <p14:creationId xmlns:p14="http://schemas.microsoft.com/office/powerpoint/2010/main" val="38566899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F87294F-938A-0BE5-CB84-6540BA0939A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B9409EBB-82A1-4D6E-595C-11FEE2D1E07E}"/>
              </a:ext>
            </a:extLst>
          </p:cNvPr>
          <p:cNvSpPr txBox="1"/>
          <p:nvPr/>
        </p:nvSpPr>
        <p:spPr>
          <a:xfrm>
            <a:off x="1062037" y="419100"/>
            <a:ext cx="10067925" cy="6032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Primer de todo voy a formular una pregunta directa:</a:t>
            </a:r>
          </a:p>
          <a:p>
            <a:r>
              <a:rPr lang="es-ES" dirty="0"/>
              <a:t>- ¿Que es un politólogo y para que sirve?</a:t>
            </a:r>
          </a:p>
          <a:p>
            <a:r>
              <a:rPr lang="es-ES" dirty="0"/>
              <a:t>-</a:t>
            </a:r>
          </a:p>
          <a:p>
            <a:r>
              <a:rPr lang="es-ES" dirty="0"/>
              <a:t>-</a:t>
            </a:r>
          </a:p>
          <a:p>
            <a:r>
              <a:rPr lang="es-ES" dirty="0"/>
              <a:t>-</a:t>
            </a:r>
          </a:p>
          <a:p>
            <a:r>
              <a:rPr lang="es-ES" dirty="0"/>
              <a:t>-</a:t>
            </a:r>
          </a:p>
          <a:p>
            <a:r>
              <a:rPr lang="es-ES" dirty="0"/>
              <a:t>-</a:t>
            </a:r>
          </a:p>
          <a:p>
            <a:r>
              <a:rPr lang="es-ES" dirty="0"/>
              <a:t>-</a:t>
            </a:r>
          </a:p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r>
              <a:rPr lang="es-ES" sz="2400" dirty="0"/>
              <a:t>VAMOS A COMENTAR DOS ÁMBITOS DE SALIDA PROFESIONAL</a:t>
            </a:r>
          </a:p>
          <a:p>
            <a:r>
              <a:rPr lang="es-ES" sz="2800" dirty="0"/>
              <a:t>1. Ámbito privado</a:t>
            </a:r>
          </a:p>
          <a:p>
            <a:r>
              <a:rPr lang="es-ES" sz="2800" dirty="0"/>
              <a:t>2. Ámbito público</a:t>
            </a:r>
          </a:p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846853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A9DED54-841B-EDF7-A0E1-577ADB855E3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4E758C73-7287-42A4-EE50-82A951BA62B6}"/>
              </a:ext>
            </a:extLst>
          </p:cNvPr>
          <p:cNvSpPr txBox="1"/>
          <p:nvPr/>
        </p:nvSpPr>
        <p:spPr>
          <a:xfrm>
            <a:off x="1062037" y="419100"/>
            <a:ext cx="1006792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endParaRPr lang="es-ES" dirty="0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9FA51429-7D36-54AB-4031-41496766D3D6}"/>
              </a:ext>
            </a:extLst>
          </p:cNvPr>
          <p:cNvSpPr txBox="1"/>
          <p:nvPr/>
        </p:nvSpPr>
        <p:spPr>
          <a:xfrm>
            <a:off x="657225" y="419100"/>
            <a:ext cx="11220450" cy="73866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/>
              <a:t>1. ÁMBITO PRIVADO</a:t>
            </a:r>
          </a:p>
          <a:p>
            <a:endParaRPr lang="es-ES" dirty="0"/>
          </a:p>
          <a:p>
            <a:pPr algn="just"/>
            <a:r>
              <a:rPr lang="es-ES" dirty="0"/>
              <a:t>La primera premisa:</a:t>
            </a:r>
          </a:p>
          <a:p>
            <a:pPr algn="just"/>
            <a:r>
              <a:rPr lang="es-ES" dirty="0"/>
              <a:t>- Hoy un grado universitario en Ciencias Sociales sin especialización es muy complicado salir al mercado laboral, por tanto, el politólogo tiene que especializarse en tres áreas:</a:t>
            </a:r>
          </a:p>
          <a:p>
            <a:pPr algn="just"/>
            <a:endParaRPr lang="es-ES" dirty="0"/>
          </a:p>
          <a:p>
            <a:pPr algn="just"/>
            <a:r>
              <a:rPr lang="es-ES" b="1" dirty="0"/>
              <a:t>1.MARKETING DIGITAL</a:t>
            </a:r>
          </a:p>
          <a:p>
            <a:pPr algn="just"/>
            <a:r>
              <a:rPr lang="es-ES" b="1" dirty="0"/>
              <a:t>II. RECURSOS HUMANOS </a:t>
            </a:r>
          </a:p>
          <a:p>
            <a:pPr algn="just"/>
            <a:r>
              <a:rPr lang="es-ES" b="1" dirty="0"/>
              <a:t>III. INVESTIGACIÓN SOCIAL Y POLÍTICA</a:t>
            </a:r>
          </a:p>
          <a:p>
            <a:pPr algn="just"/>
            <a:r>
              <a:rPr lang="es-ES" b="1" dirty="0"/>
              <a:t>OTROS</a:t>
            </a:r>
          </a:p>
          <a:p>
            <a:pPr algn="just"/>
            <a:endParaRPr lang="es-ES" dirty="0"/>
          </a:p>
          <a:p>
            <a:pPr algn="just"/>
            <a:r>
              <a:rPr lang="es-ES" dirty="0"/>
              <a:t>I. </a:t>
            </a:r>
            <a:r>
              <a:rPr lang="es-ES" u="sng" dirty="0"/>
              <a:t>Marketing Digital</a:t>
            </a:r>
            <a:r>
              <a:rPr lang="es-ES" dirty="0"/>
              <a:t>: las empresas necesitan conocer a sus clientes, estáis preparados para analizar datos, conseguir información y con ella preparar estrategias. Tenéis qué a realizar un master en Marketing Digital y Comunicación en una escuela de negocios o universidad, y lo más importante es que la oferta del master tenga prácticas en empresas. Por ejemplo, Master en la provincia de Alicante; </a:t>
            </a:r>
            <a:r>
              <a:rPr lang="es-ES" dirty="0" err="1"/>
              <a:t>Fundesem</a:t>
            </a:r>
            <a:r>
              <a:rPr lang="es-ES" dirty="0"/>
              <a:t> “Master en Marketing, Estrategia de Comunicación Digital e Inteligencia Artificial”. Tienen que ser presenciales o </a:t>
            </a:r>
            <a:r>
              <a:rPr lang="es-ES" dirty="0" err="1"/>
              <a:t>blended</a:t>
            </a:r>
            <a:r>
              <a:rPr lang="es-ES" dirty="0"/>
              <a:t> </a:t>
            </a:r>
            <a:r>
              <a:rPr lang="es-ES" dirty="0" err="1"/>
              <a:t>learning</a:t>
            </a:r>
            <a:endParaRPr lang="es-ES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" dirty="0"/>
          </a:p>
          <a:p>
            <a:pPr algn="just"/>
            <a:r>
              <a:rPr lang="es-ES" dirty="0"/>
              <a:t>II. </a:t>
            </a:r>
            <a:r>
              <a:rPr lang="es-ES" u="sng" dirty="0"/>
              <a:t>Recursos Humanos </a:t>
            </a:r>
            <a:r>
              <a:rPr lang="es-ES" dirty="0"/>
              <a:t>(RR.HH): el enfoque holístico y vuestra capacidad de análisis sois candidatos para trabajar en departamento de personas-Recursos Humanos. Realizar un master en RR.HH en una escuela de negocio o Universidad; por ejemplo, el que imparte la UMH “Gestión de Recursos Humanos, Trabajo y Organización” o el de la UA “elclubdelasbuenasdecisiones.com”, Como en el anterior la prioridad es que tengan prácticas en empresas.</a:t>
            </a:r>
          </a:p>
          <a:p>
            <a:pPr algn="just"/>
            <a:endParaRPr lang="es-ES" dirty="0"/>
          </a:p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r>
              <a:rPr lang="es-E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263647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B19231D-5BB3-48E7-CEF4-EA4B91D7480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ED4BC81D-54B3-3311-1E4E-6526F8454E6B}"/>
              </a:ext>
            </a:extLst>
          </p:cNvPr>
          <p:cNvSpPr txBox="1"/>
          <p:nvPr/>
        </p:nvSpPr>
        <p:spPr>
          <a:xfrm>
            <a:off x="1062037" y="419100"/>
            <a:ext cx="1006792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endParaRPr lang="es-ES" dirty="0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46D04169-2E49-45B9-F78E-1DC89FCC5D3F}"/>
              </a:ext>
            </a:extLst>
          </p:cNvPr>
          <p:cNvSpPr txBox="1"/>
          <p:nvPr/>
        </p:nvSpPr>
        <p:spPr>
          <a:xfrm>
            <a:off x="685800" y="419100"/>
            <a:ext cx="11249025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III. </a:t>
            </a:r>
            <a:r>
              <a:rPr lang="es-ES" u="sng" dirty="0"/>
              <a:t>Investigación Social y Política</a:t>
            </a:r>
            <a:r>
              <a:rPr lang="es-ES" dirty="0"/>
              <a:t>. En este punto hay que buscar cursos y postgrados en investigación de mercados, técnicas de investigación social tanto en universidades públicas como privadas. Este es uno de los principales retos del Colegio de Politología y Sociología, la formación especializada que buscan las empresas, sobre todo lo que esté relacionado con el mundo del “dato” . Estos perfiles son muy demandados en los departamentos de marketing.</a:t>
            </a:r>
          </a:p>
          <a:p>
            <a:endParaRPr lang="es-ES" dirty="0"/>
          </a:p>
          <a:p>
            <a:r>
              <a:rPr lang="es-ES" u="sng" dirty="0"/>
              <a:t>Adjunto </a:t>
            </a:r>
            <a:r>
              <a:rPr lang="es-ES" u="sng" dirty="0" err="1"/>
              <a:t>flyer</a:t>
            </a:r>
            <a:r>
              <a:rPr lang="es-ES" u="sng" dirty="0"/>
              <a:t> del próximo curso que vamos a lanzar para colegiados</a:t>
            </a:r>
            <a:r>
              <a:rPr lang="es-ES" dirty="0"/>
              <a:t>.</a:t>
            </a:r>
          </a:p>
          <a:p>
            <a:endParaRPr lang="es-ES" dirty="0"/>
          </a:p>
          <a:p>
            <a:r>
              <a:rPr lang="es-ES" dirty="0"/>
              <a:t>Respecto a empresas que se dedican al estudio de procesos electorales, la mayoría están fuera de la Comunidad Valenciana. Hay algunas potentes con sede en Valencia como son; GFK, ODEC centro de cálculo, </a:t>
            </a:r>
            <a:r>
              <a:rPr lang="es-ES" dirty="0" err="1"/>
              <a:t>Investrategia</a:t>
            </a:r>
            <a:r>
              <a:rPr lang="es-ES" dirty="0"/>
              <a:t> o GAD 3.</a:t>
            </a:r>
          </a:p>
          <a:p>
            <a:r>
              <a:rPr lang="es-ES" dirty="0"/>
              <a:t>Como ejemplo hay en Valencia una que se dedica a la investigación social, política y marketing que es Coto </a:t>
            </a:r>
            <a:r>
              <a:rPr lang="es-ES" dirty="0" err="1"/>
              <a:t>Consulting</a:t>
            </a:r>
            <a:r>
              <a:rPr lang="es-ES" dirty="0"/>
              <a:t>, su CEO es Pedro Reig, sociólogo de la UA. No obstante, la mayoría de estas empresas no suele contratar a recién egresados como técnicos sino como encuestadores, trabajadores de campo… </a:t>
            </a:r>
            <a:r>
              <a:rPr lang="es-ES" dirty="0" err="1"/>
              <a:t>etc</a:t>
            </a:r>
            <a:r>
              <a:rPr lang="es-ES" dirty="0"/>
              <a:t>, para llegar a gestionar proyectos hay que empezar desde trabajos básicos de investigación hasta conseguir experiencia y eso es paciencia y perseverancia.</a:t>
            </a:r>
          </a:p>
          <a:p>
            <a:endParaRPr lang="es-ES" dirty="0"/>
          </a:p>
          <a:p>
            <a:r>
              <a:rPr lang="es-ES" u="sng" dirty="0"/>
              <a:t>OTROS</a:t>
            </a:r>
          </a:p>
          <a:p>
            <a:r>
              <a:rPr lang="es-ES" dirty="0"/>
              <a:t>Consultoras y despachos de abogados; dentro de las consultoras, las conocidas como Big </a:t>
            </a:r>
            <a:r>
              <a:rPr lang="es-ES" dirty="0" err="1"/>
              <a:t>Four</a:t>
            </a:r>
            <a:r>
              <a:rPr lang="es-ES" dirty="0"/>
              <a:t> (PwC, Deloitte, KPMG e EY) por el carácter multidisciplinar del grado es interesante enviar el </a:t>
            </a:r>
            <a:r>
              <a:rPr lang="es-ES" dirty="0" err="1"/>
              <a:t>curriculum</a:t>
            </a:r>
            <a:r>
              <a:rPr lang="es-ES" dirty="0"/>
              <a:t> para comenzar a trabajar en formato prácticas o becarios. Y respecto a despacho de abogados grandes (Garrigues y Cuatrecasas) por vuestros conocimientos en derecho administrativo. Al ser recién graduados son interesantes para contrataros en formato prácticas o becarios y empezar a entrar en el mundo laboral.</a:t>
            </a:r>
          </a:p>
          <a:p>
            <a:endParaRPr lang="es-ES" u="sng" dirty="0"/>
          </a:p>
          <a:p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287663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B5C9738-C9BB-C1D1-809A-830AE661E6F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02656313-B4EE-38D6-35CB-976DF0B25286}"/>
              </a:ext>
            </a:extLst>
          </p:cNvPr>
          <p:cNvSpPr txBox="1"/>
          <p:nvPr/>
        </p:nvSpPr>
        <p:spPr>
          <a:xfrm>
            <a:off x="1062037" y="419100"/>
            <a:ext cx="1006792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endParaRPr lang="es-ES" dirty="0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03E64AA4-1A01-4171-C13F-1E27936B5464}"/>
              </a:ext>
            </a:extLst>
          </p:cNvPr>
          <p:cNvSpPr txBox="1"/>
          <p:nvPr/>
        </p:nvSpPr>
        <p:spPr>
          <a:xfrm>
            <a:off x="523875" y="657225"/>
            <a:ext cx="11001375" cy="6647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/>
              <a:t>2. ÁMBITO PÚBLICO</a:t>
            </a:r>
          </a:p>
          <a:p>
            <a:endParaRPr lang="es-ES" sz="2400" b="1" dirty="0"/>
          </a:p>
          <a:p>
            <a:r>
              <a:rPr lang="es-ES" b="1" dirty="0"/>
              <a:t>I. OPOSICIONES</a:t>
            </a:r>
          </a:p>
          <a:p>
            <a:r>
              <a:rPr lang="es-ES" b="1" dirty="0"/>
              <a:t>II. DOCENCIA</a:t>
            </a:r>
          </a:p>
          <a:p>
            <a:r>
              <a:rPr lang="es-ES" b="1" dirty="0"/>
              <a:t>III. AYUNTAMIENTOS</a:t>
            </a:r>
          </a:p>
          <a:p>
            <a:endParaRPr lang="es-ES" b="1" dirty="0"/>
          </a:p>
          <a:p>
            <a:r>
              <a:rPr lang="es-ES" u="sng" dirty="0"/>
              <a:t>I. Oposiciones: </a:t>
            </a:r>
            <a:r>
              <a:rPr lang="es-ES" dirty="0"/>
              <a:t>Es una decisión muy personal, depende del “proyecto vital” de cada uno y también de la oposición a la que se quiera presentar, según categoría. Cuanto más alta más complicada y más años de preparación y estudio, si son para la administración municipal (</a:t>
            </a:r>
            <a:r>
              <a:rPr lang="es-ES" dirty="0" err="1"/>
              <a:t>Aytos</a:t>
            </a:r>
            <a:r>
              <a:rPr lang="es-ES" dirty="0"/>
              <a:t> y Diputación), administración comunidad autónoma o para administración general del Estado, todas necesitan horas de estudio, pero sobre todo las de la administración general del Estado.</a:t>
            </a:r>
          </a:p>
          <a:p>
            <a:endParaRPr lang="es-ES" u="sng" dirty="0"/>
          </a:p>
          <a:p>
            <a:r>
              <a:rPr lang="es-ES" u="sng" dirty="0"/>
              <a:t>II. Docencia: </a:t>
            </a:r>
            <a:r>
              <a:rPr lang="es-ES" dirty="0"/>
              <a:t>Para trabajar en la docencia secundaria en la Comunidad Valenciana tienes que cumplir dos requisitos, Master de Educación (un año) y disponer el nivel C1 en valenciano. Aquí podéis optar a presentaros en bolsa de educación secundaria (ESO, Bachiller y Módulos Superiores-FP) hasta que lancen la oposición.  Asignaturas relacionadas con la Economía, administración y dirección de empresas (Módulos superiores FP), formación y orientación laboral (ESO) e intervención </a:t>
            </a:r>
            <a:r>
              <a:rPr lang="es-ES" dirty="0" err="1"/>
              <a:t>sociocomunitaria</a:t>
            </a:r>
            <a:r>
              <a:rPr lang="es-ES" dirty="0"/>
              <a:t> (Master de Educación).</a:t>
            </a:r>
          </a:p>
          <a:p>
            <a:endParaRPr lang="es-ES" dirty="0"/>
          </a:p>
          <a:p>
            <a:r>
              <a:rPr lang="es-ES" sz="1800" dirty="0"/>
              <a:t>En el ámbito de la enseñanza universitaria, postgrado, investigador, doctorado.</a:t>
            </a:r>
          </a:p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90614941"/>
      </p:ext>
    </p:extLst>
  </p:cSld>
  <p:clrMapOvr>
    <a:masterClrMapping/>
  </p:clrMapOvr>
</p:sld>
</file>

<file path=ppt/theme/theme1.xml><?xml version="1.0" encoding="utf-8"?>
<a:theme xmlns:a="http://schemas.openxmlformats.org/drawingml/2006/main" name="Paquete">
  <a:themeElements>
    <a:clrScheme name="Amarillo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Paquete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quet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895</TotalTime>
  <Words>1310</Words>
  <Application>Microsoft Office PowerPoint</Application>
  <PresentationFormat>Panorámica</PresentationFormat>
  <Paragraphs>122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8" baseType="lpstr">
      <vt:lpstr>Arial</vt:lpstr>
      <vt:lpstr>Calibri</vt:lpstr>
      <vt:lpstr>Gill Sans MT</vt:lpstr>
      <vt:lpstr>Times New Roman</vt:lpstr>
      <vt:lpstr>Ubuntu</vt:lpstr>
      <vt:lpstr>var(--dynamico--title-font)</vt:lpstr>
      <vt:lpstr>Paquete</vt:lpstr>
      <vt:lpstr>JORNADA COLEGIO PROFESIONAL ESTUDIANTES DE CIENCIAS POLÍTICAS DE LA UMH-SALESAS ORIHUELA MARZO 2024</vt:lpstr>
      <vt:lpstr>Presentación de PowerPoint</vt:lpstr>
      <vt:lpstr>Presentación de PowerPoint</vt:lpstr>
      <vt:lpstr>OBJETIVOS DE UN COLEGIO PROFESIONAL</vt:lpstr>
      <vt:lpstr>Salidas profesionales de CIENCIAS POLÍTICAS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Elena Llorca Asensi Orihuela, febrero de 2020</dc:title>
  <dc:creator>Elena Llorca</dc:creator>
  <cp:lastModifiedBy>Ismael Navarro -  Sánchez Butrón</cp:lastModifiedBy>
  <cp:revision>43</cp:revision>
  <cp:lastPrinted>2021-03-23T11:46:52Z</cp:lastPrinted>
  <dcterms:created xsi:type="dcterms:W3CDTF">2020-03-09T21:40:38Z</dcterms:created>
  <dcterms:modified xsi:type="dcterms:W3CDTF">2024-03-13T10:17:16Z</dcterms:modified>
</cp:coreProperties>
</file>